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8"/>
  </p:handoutMasterIdLst>
  <p:sldIdLst>
    <p:sldId id="264" r:id="rId2"/>
    <p:sldId id="260" r:id="rId3"/>
    <p:sldId id="266" r:id="rId4"/>
    <p:sldId id="256" r:id="rId5"/>
    <p:sldId id="258" r:id="rId6"/>
    <p:sldId id="274" r:id="rId7"/>
    <p:sldId id="271" r:id="rId8"/>
    <p:sldId id="272" r:id="rId9"/>
    <p:sldId id="273" r:id="rId10"/>
    <p:sldId id="261" r:id="rId11"/>
    <p:sldId id="262" r:id="rId12"/>
    <p:sldId id="263" r:id="rId13"/>
    <p:sldId id="268" r:id="rId14"/>
    <p:sldId id="269" r:id="rId15"/>
    <p:sldId id="270" r:id="rId16"/>
    <p:sldId id="267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E0F4B-8FC3-4F83-B2A4-D6EB0A2FF161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993E2-1C01-422B-9E3E-70785100A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927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1E2BD95-C0AF-45D0-91D5-BBF72BC4E9B8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teacher.depaul.edu/Reading_Passages_FICTION.html" TargetMode="External"/><Relationship Id="rId3" Type="http://schemas.openxmlformats.org/officeDocument/2006/relationships/hyperlink" Target="http://tweentribune.com/" TargetMode="External"/><Relationship Id="rId7" Type="http://schemas.openxmlformats.org/officeDocument/2006/relationships/hyperlink" Target="http://teacher.depaul.edu/Reading_Passages_NONFICTION.html" TargetMode="External"/><Relationship Id="rId2" Type="http://schemas.openxmlformats.org/officeDocument/2006/relationships/hyperlink" Target="https://www.washingtonpost.com/lifestyle/kidspost/ever-wondered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etepic.com/educators" TargetMode="External"/><Relationship Id="rId5" Type="http://schemas.openxmlformats.org/officeDocument/2006/relationships/hyperlink" Target="http://www.nonfictionminute.com/" TargetMode="External"/><Relationship Id="rId4" Type="http://schemas.openxmlformats.org/officeDocument/2006/relationships/hyperlink" Target="https://newsela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Grade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7808220"/>
              </p:ext>
            </p:extLst>
          </p:nvPr>
        </p:nvGraphicFramePr>
        <p:xfrm>
          <a:off x="5715000" y="1388327"/>
          <a:ext cx="2579955" cy="4876799"/>
        </p:xfrm>
        <a:graphic>
          <a:graphicData uri="http://schemas.openxmlformats.org/drawingml/2006/table">
            <a:tbl>
              <a:tblPr/>
              <a:tblGrid>
                <a:gridCol w="1222674"/>
                <a:gridCol w="1357281"/>
              </a:tblGrid>
              <a:tr h="926629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Standards</a:t>
                      </a:r>
                      <a:endParaRPr lang="en-US" sz="1700" dirty="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 of Questions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017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RI 3.4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2-4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395017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RL 3.4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4-6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395017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RL 3.1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3-5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95017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RL 3.2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1-2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95017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RL 3.3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4-5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95017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RI 3.1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95017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RI 3.2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95017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RI 3.3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95017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RI 3.7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95017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RI 3.8</a:t>
                      </a:r>
                      <a:endParaRPr lang="en-US" sz="170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en-US" sz="1700" dirty="0">
                        <a:effectLst/>
                      </a:endParaRPr>
                    </a:p>
                  </a:txBody>
                  <a:tcPr marL="64606" marR="64606" marT="64606" marB="6460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86000"/>
            <a:ext cx="4072890" cy="2259330"/>
          </a:xfrm>
          <a:prstGeom prst="rect">
            <a:avLst/>
          </a:prstGeom>
          <a:noFill/>
          <a:ln>
            <a:noFill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352800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841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RL </a:t>
            </a:r>
            <a:r>
              <a:rPr lang="en-US" dirty="0" smtClean="0"/>
              <a:t>3.4 </a:t>
            </a:r>
            <a:r>
              <a:rPr lang="en-US" sz="3200" dirty="0"/>
              <a:t>-</a:t>
            </a:r>
            <a:r>
              <a:rPr lang="en-US" sz="2400" dirty="0"/>
              <a:t>includes L3.4a (6-9) and L3.5a (1-3) </a:t>
            </a:r>
            <a:endParaRPr lang="en-US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00200"/>
            <a:ext cx="6705600" cy="5105400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en-US" sz="5700" b="1" dirty="0" smtClean="0"/>
              <a:t>4-6 </a:t>
            </a:r>
            <a:r>
              <a:rPr lang="en-US" sz="5700" b="1" dirty="0" smtClean="0"/>
              <a:t>questions</a:t>
            </a:r>
          </a:p>
          <a:p>
            <a:pPr marL="0" indent="0" algn="ctr">
              <a:buNone/>
            </a:pPr>
            <a:endParaRPr lang="en-US" sz="5700" b="1" dirty="0" smtClean="0"/>
          </a:p>
          <a:p>
            <a:pPr>
              <a:buFont typeface="Wingdings" pitchFamily="2" charset="2"/>
              <a:buChar char="q"/>
            </a:pPr>
            <a:r>
              <a:rPr lang="en-US" sz="2900" dirty="0" smtClean="0"/>
              <a:t>Answer questions based on the text</a:t>
            </a:r>
          </a:p>
          <a:p>
            <a:pPr>
              <a:buFont typeface="Wingdings" pitchFamily="2" charset="2"/>
              <a:buChar char="q"/>
            </a:pPr>
            <a:r>
              <a:rPr lang="en-US" sz="2900" dirty="0" smtClean="0"/>
              <a:t>Literature Text (includes poetry)</a:t>
            </a:r>
            <a:endParaRPr lang="en-US" sz="2900" dirty="0"/>
          </a:p>
          <a:p>
            <a:endParaRPr lang="en-US" sz="2900" dirty="0"/>
          </a:p>
          <a:p>
            <a:r>
              <a:rPr lang="en-US" sz="2900" dirty="0" smtClean="0"/>
              <a:t>What is the meaning of the word ________ as used in paragraph ____?</a:t>
            </a:r>
          </a:p>
          <a:p>
            <a:r>
              <a:rPr lang="en-US" sz="2900" dirty="0" smtClean="0"/>
              <a:t>In paragraph ___, what does _____ mean when he says _____________?</a:t>
            </a:r>
          </a:p>
          <a:p>
            <a:r>
              <a:rPr lang="en-US" sz="2900" dirty="0" smtClean="0"/>
              <a:t>In paragraph _____, what does the word _____ mean?</a:t>
            </a:r>
          </a:p>
          <a:p>
            <a:r>
              <a:rPr lang="en-US" sz="2900" dirty="0" smtClean="0"/>
              <a:t>What is the meaning of __________ in line ____?</a:t>
            </a:r>
          </a:p>
          <a:p>
            <a:r>
              <a:rPr lang="en-US" sz="2900" dirty="0" smtClean="0"/>
              <a:t>In line _____, what does ____ mean?</a:t>
            </a:r>
          </a:p>
          <a:p>
            <a:r>
              <a:rPr lang="en-US" sz="2900" dirty="0" smtClean="0"/>
              <a:t>What is the meaning of line _______?</a:t>
            </a:r>
          </a:p>
          <a:p>
            <a:r>
              <a:rPr lang="en-US" sz="2900" dirty="0" smtClean="0"/>
              <a:t>Which phrases support the _______ feeling of the poem?</a:t>
            </a:r>
          </a:p>
          <a:p>
            <a:r>
              <a:rPr lang="en-US" sz="2900" dirty="0" smtClean="0"/>
              <a:t>In the section below, what is the meaning of __________?</a:t>
            </a:r>
          </a:p>
          <a:p>
            <a:r>
              <a:rPr lang="en-US" sz="2900" dirty="0" smtClean="0"/>
              <a:t>According to the text, what does a ____________represent?</a:t>
            </a:r>
          </a:p>
          <a:p>
            <a:r>
              <a:rPr lang="en-US" sz="2900" dirty="0" smtClean="0"/>
              <a:t>In the sentence below, what was meant when the ________ said </a:t>
            </a:r>
            <a:r>
              <a:rPr lang="en-US" sz="2900" dirty="0" smtClean="0"/>
              <a:t>_____________?</a:t>
            </a:r>
            <a:endParaRPr lang="en-US" sz="2900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333625"/>
            <a:ext cx="2247900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8262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RI </a:t>
            </a:r>
            <a:r>
              <a:rPr lang="en-US" dirty="0"/>
              <a:t>3.4 </a:t>
            </a:r>
            <a:r>
              <a:rPr lang="en-US" sz="3200" dirty="0"/>
              <a:t>-</a:t>
            </a:r>
            <a:r>
              <a:rPr lang="en-US" sz="2400" dirty="0"/>
              <a:t>includes </a:t>
            </a:r>
            <a:r>
              <a:rPr lang="en-US" sz="2400" dirty="0" smtClean="0"/>
              <a:t>L3.4a (6-9) </a:t>
            </a:r>
            <a:r>
              <a:rPr lang="en-US" sz="2400" dirty="0"/>
              <a:t>and </a:t>
            </a:r>
            <a:r>
              <a:rPr lang="en-US" sz="2400" dirty="0" smtClean="0"/>
              <a:t>L3.5a (1-3) </a:t>
            </a:r>
            <a:endParaRPr lang="en-US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600" b="1" dirty="0" smtClean="0"/>
              <a:t>2-4 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Answer questions based on the text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</a:p>
          <a:p>
            <a:pPr>
              <a:buFont typeface="Wingdings" pitchFamily="2" charset="2"/>
              <a:buChar char="q"/>
            </a:pPr>
            <a:endParaRPr lang="en-US" dirty="0"/>
          </a:p>
          <a:p>
            <a:r>
              <a:rPr lang="en-US" dirty="0" smtClean="0"/>
              <a:t>In paragraph 3, how would _________?</a:t>
            </a:r>
          </a:p>
          <a:p>
            <a:r>
              <a:rPr lang="en-US" dirty="0"/>
              <a:t>In paragraph _____, what is the meaning of _____?</a:t>
            </a:r>
          </a:p>
          <a:p>
            <a:r>
              <a:rPr lang="en-US" dirty="0" smtClean="0"/>
              <a:t>In paragraph ______, what does the word _____mean?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Font typeface="Wingdings" pitchFamily="2" charset="2"/>
              <a:buChar char="q"/>
            </a:pP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9" r="10460"/>
          <a:stretch/>
        </p:blipFill>
        <p:spPr bwMode="auto">
          <a:xfrm>
            <a:off x="5750424" y="1600200"/>
            <a:ext cx="3360919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429" y="4495800"/>
            <a:ext cx="29464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6568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0"/>
            <a:ext cx="43180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209800"/>
            <a:ext cx="3238500" cy="42539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 descr="https://lh4.googleusercontent.com/g2i54tyGL9IsZyF-niefTcLtgwsN99TTU_qDi3c4xrTApQ4Eh9WKJ8mgyP2RuUVajXZnsNStGHpoiAxbwU8zXtQCoTxaAAF6dYNRrg-wigWuf177llsB5NyvpjmdhiTv-Wve06G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461" y="4114800"/>
            <a:ext cx="214861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954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Decoding Strategies</a:t>
            </a:r>
            <a:endParaRPr lang="en-US" dirty="0"/>
          </a:p>
        </p:txBody>
      </p:sp>
      <p:pic>
        <p:nvPicPr>
          <p:cNvPr id="10242" name="Picture 2" descr="http://2.bp.blogspot.com/-_Ks7DCX0Mbc/UzIIEMGKY-I/AAAAAAAAETM/QrgffqX3oRE/s1600/Decoding+Strategies+Anchor+Chart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0200"/>
            <a:ext cx="4045271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xplosion 2 3"/>
          <p:cNvSpPr/>
          <p:nvPr/>
        </p:nvSpPr>
        <p:spPr>
          <a:xfrm>
            <a:off x="5486400" y="2438400"/>
            <a:ext cx="3429000" cy="25908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What if you cannot pronounce the word?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05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Vocabulary Test Taking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752600"/>
            <a:ext cx="4572000" cy="445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8638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Preparing for the Test: </a:t>
            </a:r>
            <a:br>
              <a:rPr lang="en-US" dirty="0" smtClean="0"/>
            </a:br>
            <a:r>
              <a:rPr lang="en-US" dirty="0" smtClean="0"/>
              <a:t>A Suggested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 students a passage to read (</a:t>
            </a:r>
            <a:r>
              <a:rPr lang="en-US" dirty="0" err="1" smtClean="0"/>
              <a:t>SchoolNet</a:t>
            </a:r>
            <a:r>
              <a:rPr lang="en-US" dirty="0"/>
              <a:t> </a:t>
            </a:r>
            <a:r>
              <a:rPr lang="en-US" dirty="0" smtClean="0"/>
              <a:t>or one created by you).</a:t>
            </a:r>
          </a:p>
          <a:p>
            <a:r>
              <a:rPr lang="en-US" dirty="0" smtClean="0"/>
              <a:t>Remove all the multiple choice answer choices.</a:t>
            </a:r>
          </a:p>
          <a:p>
            <a:r>
              <a:rPr lang="en-US" dirty="0" smtClean="0"/>
              <a:t>Allow students to read the selection.</a:t>
            </a:r>
          </a:p>
          <a:p>
            <a:r>
              <a:rPr lang="en-US" dirty="0" smtClean="0"/>
              <a:t>Allow students to answer the accompanying questions (written answers).</a:t>
            </a:r>
          </a:p>
          <a:p>
            <a:r>
              <a:rPr lang="en-US" dirty="0" smtClean="0"/>
              <a:t>Then show students the multiple choice possibilities for each question.</a:t>
            </a:r>
          </a:p>
          <a:p>
            <a:r>
              <a:rPr lang="en-US" b="1" dirty="0" smtClean="0"/>
              <a:t>“Here is how the test-makers answered the question.”</a:t>
            </a:r>
          </a:p>
          <a:p>
            <a:r>
              <a:rPr lang="en-US" dirty="0" smtClean="0"/>
              <a:t>“What do you think is the right answer?”  “Is your answer close to one of these?”  “Which is the best answer?”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98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Sources of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KidsPost</a:t>
            </a:r>
            <a:r>
              <a:rPr lang="en-US" dirty="0" smtClean="0"/>
              <a:t> – Ever Wondered? Articles</a:t>
            </a:r>
          </a:p>
          <a:p>
            <a:pPr lvl="2"/>
            <a:r>
              <a:rPr lang="en-US" dirty="0">
                <a:hlinkClick r:id="rId2"/>
              </a:rPr>
              <a:t>https://www.washingtonpost.com/lifestyle/kidspost/ever-wondered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lvl="2"/>
            <a:endParaRPr lang="en-US" dirty="0" smtClean="0"/>
          </a:p>
          <a:p>
            <a:r>
              <a:rPr lang="en-US" dirty="0" smtClean="0"/>
              <a:t>Tween Tribune </a:t>
            </a:r>
            <a:r>
              <a:rPr lang="en-US" dirty="0" smtClean="0"/>
              <a:t>Articles</a:t>
            </a:r>
          </a:p>
          <a:p>
            <a:pPr marL="548640" lvl="2" indent="0">
              <a:buNone/>
            </a:pPr>
            <a:r>
              <a:rPr lang="en-US" dirty="0" smtClean="0">
                <a:hlinkClick r:id="rId3"/>
              </a:rPr>
              <a:t>http://tweentribune.com/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Newsela</a:t>
            </a:r>
            <a:endParaRPr lang="en-US" dirty="0" smtClean="0"/>
          </a:p>
          <a:p>
            <a:pPr lvl="2"/>
            <a:r>
              <a:rPr lang="en-US" dirty="0">
                <a:hlinkClick r:id="rId4"/>
              </a:rPr>
              <a:t>https://newsela.com</a:t>
            </a:r>
            <a:r>
              <a:rPr lang="en-US" dirty="0" smtClean="0">
                <a:hlinkClick r:id="rId4"/>
              </a:rPr>
              <a:t>/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Nonfiction Minute</a:t>
            </a:r>
          </a:p>
          <a:p>
            <a:pPr lvl="2"/>
            <a:r>
              <a:rPr lang="en-US" dirty="0">
                <a:hlinkClick r:id="rId5"/>
              </a:rPr>
              <a:t>http://www.nonfictionminute.com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Epic!</a:t>
            </a:r>
          </a:p>
          <a:p>
            <a:pPr lvl="1"/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www.getepic.com/educators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Short Nonfiction Articles</a:t>
            </a:r>
          </a:p>
          <a:p>
            <a:pPr lvl="1"/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teacher.depaul.edu/Reading_Passages_NONFICTION.html</a:t>
            </a:r>
            <a:endParaRPr lang="en-US" dirty="0" smtClean="0"/>
          </a:p>
          <a:p>
            <a:pPr marL="274320" lvl="1" indent="0">
              <a:buNone/>
            </a:pPr>
            <a:endParaRPr lang="en-US" dirty="0" smtClean="0"/>
          </a:p>
          <a:p>
            <a:r>
              <a:rPr lang="en-US" dirty="0" smtClean="0"/>
              <a:t>Short Fiction Stories</a:t>
            </a:r>
          </a:p>
          <a:p>
            <a:pPr lvl="1"/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teacher.depaul.edu/Reading_Passages_FICTION.html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712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RL 3.1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600" b="1" dirty="0" smtClean="0"/>
              <a:t>3-5 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Answer questions based on the text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Literature Text (includes poetry)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Which word completes the graphic organizer?</a:t>
            </a:r>
          </a:p>
          <a:p>
            <a:r>
              <a:rPr lang="en-US" dirty="0" smtClean="0"/>
              <a:t>What do _____ and ______ have in common?</a:t>
            </a:r>
          </a:p>
          <a:p>
            <a:r>
              <a:rPr lang="en-US" dirty="0" smtClean="0"/>
              <a:t>According to the selection, what did _______ do?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649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RL </a:t>
            </a:r>
            <a:r>
              <a:rPr lang="en-US" dirty="0" smtClean="0"/>
              <a:t>3.2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4800600" cy="48768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1-2 questions</a:t>
            </a:r>
            <a:endParaRPr lang="en-US" sz="4600" b="1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Central Message/lesson/moral (key details)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Literature Text (includes </a:t>
            </a:r>
            <a:r>
              <a:rPr lang="en-US" dirty="0" smtClean="0"/>
              <a:t>poetry, fables, folktales, myths)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At the end of the story, what was _______ reaction to ______?</a:t>
            </a:r>
          </a:p>
          <a:p>
            <a:r>
              <a:rPr lang="en-US" dirty="0" smtClean="0"/>
              <a:t>What is the central message of _____?</a:t>
            </a:r>
          </a:p>
          <a:p>
            <a:r>
              <a:rPr lang="en-US" dirty="0" smtClean="0"/>
              <a:t>What key detail supports the lesson?</a:t>
            </a:r>
          </a:p>
          <a:p>
            <a:r>
              <a:rPr lang="en-US" dirty="0" smtClean="0"/>
              <a:t>What is the moral of ______?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167" y="838200"/>
            <a:ext cx="3886200" cy="2212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468594"/>
            <a:ext cx="2485748" cy="3313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2294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RL 3.3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6200" y="1600200"/>
            <a:ext cx="5715000" cy="487680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4-5 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Character Traits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Character Actions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Character Feelings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Literature (includes poetry)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Which word describes ___________?</a:t>
            </a:r>
            <a:endParaRPr lang="en-US" dirty="0"/>
          </a:p>
          <a:p>
            <a:r>
              <a:rPr lang="en-US" dirty="0" smtClean="0"/>
              <a:t>Why did ___________ do _________? (actions of the character)</a:t>
            </a:r>
          </a:p>
          <a:p>
            <a:r>
              <a:rPr lang="en-US" dirty="0" smtClean="0"/>
              <a:t>Based on the poem, why are the speaker’s ________ (feeling)?</a:t>
            </a:r>
          </a:p>
          <a:p>
            <a:r>
              <a:rPr lang="en-US" dirty="0" smtClean="0"/>
              <a:t>What shows that the ____________is kind? </a:t>
            </a:r>
          </a:p>
          <a:p>
            <a:r>
              <a:rPr lang="en-US" dirty="0" smtClean="0"/>
              <a:t>What action shows that the _________is greedy?</a:t>
            </a:r>
          </a:p>
          <a:p>
            <a:endParaRPr lang="en-US" dirty="0"/>
          </a:p>
        </p:txBody>
      </p:sp>
      <p:pic>
        <p:nvPicPr>
          <p:cNvPr id="6" name="Picture 2" descr="https://lh4.googleusercontent.com/NsA-IimpTasz6qgnXSlL3zBFYAufTp5lzdbHCVbu2UUCnlCHHw73PqIaSfwpe5d6TlK5oFrBzybR_hITBcSgZXveavD0xocoRsT5-R-uRIb3o5ujD3-_IoEO0dMDsu6_HIErFn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7755"/>
            <a:ext cx="4419600" cy="293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lh6.googleusercontent.com/y1_7kSGKdjyJK7p0rowG-3hgOWiG-Da80hLucvdqVdjbbiqocoKYaxnb3oAhTJZOPk9SbPaLFso_iIvFMSX9Om3JG9zs9455f_wT62K4ytYMfBpZfX0XyUI8WXTyRtrdN-Tkxu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590800"/>
            <a:ext cx="3057525" cy="411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56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</a:t>
            </a:r>
            <a:r>
              <a:rPr lang="en-US" dirty="0" smtClean="0"/>
              <a:t>3.1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6 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Answer questions based on the text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According to the text, what is _______?</a:t>
            </a:r>
          </a:p>
          <a:p>
            <a:r>
              <a:rPr lang="en-US" dirty="0" smtClean="0"/>
              <a:t>What is the purpose of ___________?</a:t>
            </a:r>
          </a:p>
          <a:p>
            <a:r>
              <a:rPr lang="en-US" dirty="0" smtClean="0"/>
              <a:t>According to the text, why did ________?</a:t>
            </a:r>
          </a:p>
          <a:p>
            <a:r>
              <a:rPr lang="en-US" dirty="0" smtClean="0"/>
              <a:t>Which sentence from the selection supports the idea that____________?</a:t>
            </a:r>
          </a:p>
          <a:p>
            <a:r>
              <a:rPr lang="en-US" dirty="0" smtClean="0"/>
              <a:t>What is the main purpose of the _________ section?</a:t>
            </a:r>
          </a:p>
          <a:p>
            <a:r>
              <a:rPr lang="en-US" dirty="0" smtClean="0"/>
              <a:t>According to the selection, how does __________?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348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</a:t>
            </a:r>
            <a:r>
              <a:rPr lang="en-US" dirty="0" smtClean="0"/>
              <a:t>3.2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7912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600" b="1" dirty="0" smtClean="0"/>
              <a:t>3 </a:t>
            </a:r>
            <a:r>
              <a:rPr lang="en-US" sz="4600" b="1" dirty="0" smtClean="0"/>
              <a:t>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Main Idea/key details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What is the main idea of the selection?</a:t>
            </a:r>
          </a:p>
          <a:p>
            <a:r>
              <a:rPr lang="en-US" dirty="0" smtClean="0"/>
              <a:t>Which statement summarizes the selection?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3" descr="C:\Users\aharris\Downloads\IMG_287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8" t="6968" r="25522" b="15332"/>
          <a:stretch/>
        </p:blipFill>
        <p:spPr bwMode="auto">
          <a:xfrm rot="5400000">
            <a:off x="6014357" y="3833145"/>
            <a:ext cx="321128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harris\Downloads\IMG_258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4" t="6785" r="19375" b="11072"/>
          <a:stretch/>
        </p:blipFill>
        <p:spPr bwMode="auto">
          <a:xfrm rot="5400000">
            <a:off x="6169378" y="454381"/>
            <a:ext cx="3048001" cy="259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915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</a:t>
            </a:r>
            <a:r>
              <a:rPr lang="en-US" dirty="0" smtClean="0"/>
              <a:t>3.3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600" b="1" dirty="0" smtClean="0"/>
              <a:t>3 </a:t>
            </a:r>
            <a:r>
              <a:rPr lang="en-US" sz="4600" b="1" dirty="0" smtClean="0"/>
              <a:t>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Relationships between events, ideas, concepts, steps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According to the selection, why are ________?</a:t>
            </a:r>
          </a:p>
          <a:p>
            <a:r>
              <a:rPr lang="en-US" dirty="0" smtClean="0"/>
              <a:t>According to the selection, why are _______important?</a:t>
            </a:r>
          </a:p>
          <a:p>
            <a:r>
              <a:rPr lang="en-US" dirty="0" smtClean="0"/>
              <a:t>How did ______react to ________?</a:t>
            </a:r>
          </a:p>
          <a:p>
            <a:r>
              <a:rPr lang="en-US" dirty="0" smtClean="0"/>
              <a:t>In the experiment, what step follows “_______”?</a:t>
            </a:r>
          </a:p>
          <a:p>
            <a:r>
              <a:rPr lang="en-US" dirty="0" smtClean="0"/>
              <a:t>Accordin</a:t>
            </a:r>
            <a:r>
              <a:rPr lang="en-US" dirty="0" smtClean="0"/>
              <a:t>g to the selection, why would _____be better than ______?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306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</a:t>
            </a:r>
            <a:r>
              <a:rPr lang="en-US" dirty="0" smtClean="0"/>
              <a:t>3.7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60960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600" b="1" dirty="0" smtClean="0"/>
              <a:t>3 </a:t>
            </a:r>
            <a:r>
              <a:rPr lang="en-US" sz="4600" b="1" dirty="0" smtClean="0"/>
              <a:t>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Use illustrations and the words in a text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According to the text and the picture, what happens when ________?</a:t>
            </a:r>
          </a:p>
          <a:p>
            <a:r>
              <a:rPr lang="en-US" dirty="0" smtClean="0"/>
              <a:t>Based on the text and the first illustration, what is ______?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 descr="C:\Users\aharris\Downloads\IMG_22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907" y="457200"/>
            <a:ext cx="2209800" cy="294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harris\Downloads\IMG_227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35700" y="3925656"/>
            <a:ext cx="31496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306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</a:t>
            </a:r>
            <a:r>
              <a:rPr lang="en-US" dirty="0" smtClean="0"/>
              <a:t>3.8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600" b="1" dirty="0"/>
              <a:t>2</a:t>
            </a:r>
            <a:r>
              <a:rPr lang="en-US" sz="4600" b="1" dirty="0" smtClean="0"/>
              <a:t> </a:t>
            </a:r>
            <a:r>
              <a:rPr lang="en-US" sz="4600" b="1" dirty="0" smtClean="0"/>
              <a:t>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Connections between sentences and paragraphs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What is the similarity between paragraphs _ and _?</a:t>
            </a:r>
          </a:p>
          <a:p>
            <a:r>
              <a:rPr lang="en-US" dirty="0" smtClean="0"/>
              <a:t>Based on paragraph ___, how are ___ and ___ similar?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3064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323</TotalTime>
  <Words>741</Words>
  <Application>Microsoft Office PowerPoint</Application>
  <PresentationFormat>On-screen Show (4:3)</PresentationFormat>
  <Paragraphs>165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Clarity</vt:lpstr>
      <vt:lpstr>3rd Grade</vt:lpstr>
      <vt:lpstr>RL 3.1</vt:lpstr>
      <vt:lpstr>RL 3.2</vt:lpstr>
      <vt:lpstr>RL 3.3</vt:lpstr>
      <vt:lpstr>RI 3.1</vt:lpstr>
      <vt:lpstr>RI 3.2</vt:lpstr>
      <vt:lpstr>RI 3.3</vt:lpstr>
      <vt:lpstr>RI 3.7</vt:lpstr>
      <vt:lpstr>RI 3.8</vt:lpstr>
      <vt:lpstr>RL 3.4 -includes L3.4a (6-9) and L3.5a (1-3) </vt:lpstr>
      <vt:lpstr>RI 3.4 -includes L3.4a (6-9) and L3.5a (1-3) </vt:lpstr>
      <vt:lpstr>PowerPoint Presentation</vt:lpstr>
      <vt:lpstr>Decoding Strategies</vt:lpstr>
      <vt:lpstr>Vocabulary Test Taking Strategy</vt:lpstr>
      <vt:lpstr>Preparing for the Test:  A Suggested Strategy</vt:lpstr>
      <vt:lpstr>Sources of Text</vt:lpstr>
    </vt:vector>
  </TitlesOfParts>
  <Company>RCS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RL 3.3</dc:title>
  <dc:creator>Harris, Angela</dc:creator>
  <cp:lastModifiedBy>Harris, Angela</cp:lastModifiedBy>
  <cp:revision>17</cp:revision>
  <cp:lastPrinted>2016-03-07T21:16:54Z</cp:lastPrinted>
  <dcterms:created xsi:type="dcterms:W3CDTF">2016-03-07T17:25:36Z</dcterms:created>
  <dcterms:modified xsi:type="dcterms:W3CDTF">2016-04-08T16:58:46Z</dcterms:modified>
</cp:coreProperties>
</file>